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257" r:id="rId2"/>
    <p:sldId id="256" r:id="rId3"/>
  </p:sldIdLst>
  <p:sldSz cx="30275213" cy="42803763"/>
  <p:notesSz cx="6858000" cy="9144000"/>
  <p:defaultTextStyle>
    <a:defPPr>
      <a:defRPr lang="zh-TW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730" y="-14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468CA-2446-4EF2-A62C-5A99BA977AA5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1221F-5F30-4C7A-9910-D03537240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779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640B-3BC1-453B-AD8D-663975B783A4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F4F9E-8AB7-47E2-AB88-8124E37333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59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F4F9E-8AB7-47E2-AB88-8124E373335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932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F4F9E-8AB7-47E2-AB88-8124E373335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6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39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60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52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03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753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3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81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66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98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50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70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F3880-4573-42F7-A7CD-480C78F94B5D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3E60B-89B0-4AFF-865B-2699CB38A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83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8.jpeg"/><Relationship Id="rId5" Type="http://schemas.openxmlformats.org/officeDocument/2006/relationships/image" Target="../media/image8.png"/><Relationship Id="rId15" Type="http://schemas.openxmlformats.org/officeDocument/2006/relationships/image" Target="../media/image22.jpg"/><Relationship Id="rId10" Type="http://schemas.openxmlformats.org/officeDocument/2006/relationships/image" Target="../media/image17.jpeg"/><Relationship Id="rId4" Type="http://schemas.openxmlformats.org/officeDocument/2006/relationships/image" Target="../media/image7.svg"/><Relationship Id="rId9" Type="http://schemas.openxmlformats.org/officeDocument/2006/relationships/image" Target="../media/image16.png"/><Relationship Id="rId1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圓角矩形 12">
            <a:extLst>
              <a:ext uri="{FF2B5EF4-FFF2-40B4-BE49-F238E27FC236}">
                <a16:creationId xmlns:a16="http://schemas.microsoft.com/office/drawing/2014/main" id="{E892BB12-E60F-42EB-9F13-EEF34A600FE1}"/>
              </a:ext>
            </a:extLst>
          </p:cNvPr>
          <p:cNvSpPr/>
          <p:nvPr/>
        </p:nvSpPr>
        <p:spPr>
          <a:xfrm>
            <a:off x="1097606" y="21900184"/>
            <a:ext cx="28080000" cy="19440000"/>
          </a:xfrm>
          <a:prstGeom prst="roundRect">
            <a:avLst/>
          </a:prstGeom>
          <a:solidFill>
            <a:srgbClr val="4A4AB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圓角矩形 13">
            <a:extLst>
              <a:ext uri="{FF2B5EF4-FFF2-40B4-BE49-F238E27FC236}">
                <a16:creationId xmlns:a16="http://schemas.microsoft.com/office/drawing/2014/main" id="{AE8743EF-40A4-452D-ABEF-394D5A30E060}"/>
              </a:ext>
            </a:extLst>
          </p:cNvPr>
          <p:cNvSpPr/>
          <p:nvPr/>
        </p:nvSpPr>
        <p:spPr>
          <a:xfrm>
            <a:off x="1277606" y="22080184"/>
            <a:ext cx="27720000" cy="1908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1097606" y="7547636"/>
            <a:ext cx="28080000" cy="13680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818965" y="3550025"/>
            <a:ext cx="22967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dirty="0">
                <a:latin typeface="標楷體" panose="03000509000000000000" pitchFamily="65" charset="-120"/>
                <a:ea typeface="標楷體" panose="03000509000000000000" pitchFamily="65" charset="-120"/>
              </a:rPr>
              <a:t>物聯網遠端控制結合工廠借閱系統</a:t>
            </a:r>
            <a:endParaRPr lang="zh-TW" altLang="zh-TW" sz="9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173999" y="5234673"/>
            <a:ext cx="21881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指導教授：</a:t>
            </a: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吳尚德 教授</a:t>
            </a:r>
            <a:endParaRPr lang="zh-TW" altLang="zh-TW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成員：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B10711102</a:t>
            </a: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 蘇韋銘 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B10711137 </a:t>
            </a: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林昌毅 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B10711141</a:t>
            </a: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 趙翊凱</a:t>
            </a:r>
            <a:endParaRPr lang="en-US" altLang="zh-TW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933265" y="783394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6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277606" y="7727636"/>
            <a:ext cx="27720000" cy="1332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2" t="36167" r="5246" b="54418"/>
          <a:stretch/>
        </p:blipFill>
        <p:spPr>
          <a:xfrm flipV="1">
            <a:off x="1097607" y="7588816"/>
            <a:ext cx="3628734" cy="113398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141018" y="7706124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摘 要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194614" y="9063152"/>
            <a:ext cx="25840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　近年來物聯網成為工業、科技業的發展主流，更擴大了物聯網產品的市場。智慧家電能夠使用不同的行動裝置遠端控制，也有預約使用家電的時間，甚至是語音控制等功能，將家電結合物聯網的技術，為我們的生活帶來諸多便利。</a:t>
            </a:r>
            <a:endParaRPr lang="en-US" altLang="zh-TW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　本專題即是運用物聯網的技術，並開發借用網頁系統，結合雲端資料庫的應用，讓使用者能夠預先借用工廠，且於借用時段能夠透過行動裝置對工廠的門禁、機台、冷氣等設備進行控制。在技術應用上的核心為 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Node-RED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，將網頁前、後端與 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MySQL 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雲端資料庫進行整合，並透過智慧插頭等去控制硬體設備，將整個物聯網系統建構出來。 </a:t>
            </a:r>
          </a:p>
        </p:txBody>
      </p:sp>
      <p:pic>
        <p:nvPicPr>
          <p:cNvPr id="72" name="圖片 71">
            <a:extLst>
              <a:ext uri="{FF2B5EF4-FFF2-40B4-BE49-F238E27FC236}">
                <a16:creationId xmlns:a16="http://schemas.microsoft.com/office/drawing/2014/main" id="{6A9687B0-85B2-4CB9-A95D-D028F706B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431" y="15932498"/>
            <a:ext cx="2520000" cy="2520000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F782BBA7-3B98-478B-868C-20C6FF13FF2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631" y="16961943"/>
            <a:ext cx="4144111" cy="2072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9D4A3BB6-3FB1-425B-8328-17645DD44F6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533" y="13765861"/>
            <a:ext cx="3833701" cy="207216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548C8A68-4820-4521-95F8-0A69D46A5F8F}"/>
              </a:ext>
            </a:extLst>
          </p:cNvPr>
          <p:cNvSpPr txBox="1"/>
          <p:nvPr/>
        </p:nvSpPr>
        <p:spPr>
          <a:xfrm>
            <a:off x="7012520" y="14666208"/>
            <a:ext cx="6210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Html/CSS/JS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製作網頁前端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E381B51-BEBB-4226-8EB3-57FEE71AE49C}"/>
              </a:ext>
            </a:extLst>
          </p:cNvPr>
          <p:cNvSpPr txBox="1"/>
          <p:nvPr/>
        </p:nvSpPr>
        <p:spPr>
          <a:xfrm>
            <a:off x="21105901" y="19135522"/>
            <a:ext cx="699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phpMyAdmin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提供資料庫介面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5451B4B-BA24-4638-B875-F9292129F5AB}"/>
              </a:ext>
            </a:extLst>
          </p:cNvPr>
          <p:cNvSpPr txBox="1"/>
          <p:nvPr/>
        </p:nvSpPr>
        <p:spPr>
          <a:xfrm>
            <a:off x="21956299" y="15894590"/>
            <a:ext cx="5502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MySQL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負責雲端資料庫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25AAE2DB-5602-4C9D-B4AE-B50DFBFA6829}"/>
              </a:ext>
            </a:extLst>
          </p:cNvPr>
          <p:cNvSpPr txBox="1"/>
          <p:nvPr/>
        </p:nvSpPr>
        <p:spPr>
          <a:xfrm>
            <a:off x="15024462" y="14666208"/>
            <a:ext cx="4543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Node-Red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作為後端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0" name="圖形 89">
            <a:extLst>
              <a:ext uri="{FF2B5EF4-FFF2-40B4-BE49-F238E27FC236}">
                <a16:creationId xmlns:a16="http://schemas.microsoft.com/office/drawing/2014/main" id="{3B2FB9BD-FB0C-4C80-9619-762A13471B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7545" y="14801943"/>
            <a:ext cx="2160000" cy="2160000"/>
          </a:xfrm>
          <a:prstGeom prst="rect">
            <a:avLst/>
          </a:prstGeom>
        </p:spPr>
      </p:pic>
      <p:pic>
        <p:nvPicPr>
          <p:cNvPr id="91" name="圖形 90">
            <a:extLst>
              <a:ext uri="{FF2B5EF4-FFF2-40B4-BE49-F238E27FC236}">
                <a16:creationId xmlns:a16="http://schemas.microsoft.com/office/drawing/2014/main" id="{AD631E1E-BC3C-49AC-9F97-2D965410D6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41018" y="16792575"/>
            <a:ext cx="2520000" cy="2520000"/>
          </a:xfrm>
          <a:prstGeom prst="rect">
            <a:avLst/>
          </a:prstGeom>
        </p:spPr>
      </p:pic>
      <p:sp>
        <p:nvSpPr>
          <p:cNvPr id="97" name="箭號: 向右 96">
            <a:extLst>
              <a:ext uri="{FF2B5EF4-FFF2-40B4-BE49-F238E27FC236}">
                <a16:creationId xmlns:a16="http://schemas.microsoft.com/office/drawing/2014/main" id="{E7AE883E-C559-46E2-B91A-16835822036A}"/>
              </a:ext>
            </a:extLst>
          </p:cNvPr>
          <p:cNvSpPr/>
          <p:nvPr/>
        </p:nvSpPr>
        <p:spPr>
          <a:xfrm>
            <a:off x="5373967" y="16022216"/>
            <a:ext cx="1831893" cy="7006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4CA7A8CC-0B1F-4D31-B1F5-C6FE862946ED}"/>
              </a:ext>
            </a:extLst>
          </p:cNvPr>
          <p:cNvSpPr/>
          <p:nvPr/>
        </p:nvSpPr>
        <p:spPr>
          <a:xfrm>
            <a:off x="13192569" y="16027416"/>
            <a:ext cx="1831893" cy="7006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22750B0F-AADA-44A1-9DD8-AD454A3C1F88}"/>
              </a:ext>
            </a:extLst>
          </p:cNvPr>
          <p:cNvSpPr/>
          <p:nvPr/>
        </p:nvSpPr>
        <p:spPr>
          <a:xfrm rot="10800000">
            <a:off x="13192569" y="16792575"/>
            <a:ext cx="1831893" cy="70068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3" name="箭號: 向右 102">
            <a:extLst>
              <a:ext uri="{FF2B5EF4-FFF2-40B4-BE49-F238E27FC236}">
                <a16:creationId xmlns:a16="http://schemas.microsoft.com/office/drawing/2014/main" id="{FEB86768-293F-41FE-AA61-A60EBFD89FF8}"/>
              </a:ext>
            </a:extLst>
          </p:cNvPr>
          <p:cNvSpPr/>
          <p:nvPr/>
        </p:nvSpPr>
        <p:spPr>
          <a:xfrm rot="10800000">
            <a:off x="5373966" y="16722900"/>
            <a:ext cx="1831893" cy="70068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A6A7ADF-8745-4BED-8E45-D1DE1C9684E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8" b="22699"/>
          <a:stretch/>
        </p:blipFill>
        <p:spPr>
          <a:xfrm>
            <a:off x="7411708" y="15852642"/>
            <a:ext cx="5385441" cy="269087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DDB4E212-7EE0-42CF-ABE6-3A3D9C5020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318" y="24424405"/>
            <a:ext cx="13323565" cy="14543103"/>
          </a:xfrm>
          <a:prstGeom prst="rect">
            <a:avLst/>
          </a:prstGeom>
        </p:spPr>
      </p:pic>
      <p:pic>
        <p:nvPicPr>
          <p:cNvPr id="104" name="圖片 103">
            <a:extLst>
              <a:ext uri="{FF2B5EF4-FFF2-40B4-BE49-F238E27FC236}">
                <a16:creationId xmlns:a16="http://schemas.microsoft.com/office/drawing/2014/main" id="{3997AE74-21A4-437B-ACBA-8751F04EA5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44" y="33213664"/>
            <a:ext cx="12315773" cy="5753844"/>
          </a:xfrm>
          <a:prstGeom prst="rect">
            <a:avLst/>
          </a:prstGeom>
        </p:spPr>
      </p:pic>
      <p:pic>
        <p:nvPicPr>
          <p:cNvPr id="106" name="圖片 105">
            <a:extLst>
              <a:ext uri="{FF2B5EF4-FFF2-40B4-BE49-F238E27FC236}">
                <a16:creationId xmlns:a16="http://schemas.microsoft.com/office/drawing/2014/main" id="{188E0882-44C7-4C74-B1A9-17504046108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"/>
          <a:stretch/>
        </p:blipFill>
        <p:spPr>
          <a:xfrm>
            <a:off x="2267545" y="24424405"/>
            <a:ext cx="12315772" cy="8908049"/>
          </a:xfrm>
          <a:prstGeom prst="rect">
            <a:avLst/>
          </a:prstGeom>
        </p:spPr>
      </p:pic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E9994A3A-E0AC-4956-A4CC-83DB22AF4256}"/>
              </a:ext>
            </a:extLst>
          </p:cNvPr>
          <p:cNvSpPr txBox="1"/>
          <p:nvPr/>
        </p:nvSpPr>
        <p:spPr>
          <a:xfrm>
            <a:off x="6549933" y="3908479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管理者端</a:t>
            </a: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F1606212-7682-4A14-86BB-4589EE054844}"/>
              </a:ext>
            </a:extLst>
          </p:cNvPr>
          <p:cNvSpPr txBox="1"/>
          <p:nvPr/>
        </p:nvSpPr>
        <p:spPr>
          <a:xfrm>
            <a:off x="19990018" y="2339185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借用系統端</a:t>
            </a: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81FE907E-3EE9-4724-92DE-D4D52E103CBC}"/>
              </a:ext>
            </a:extLst>
          </p:cNvPr>
          <p:cNvSpPr txBox="1"/>
          <p:nvPr/>
        </p:nvSpPr>
        <p:spPr>
          <a:xfrm>
            <a:off x="6549933" y="2339562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系統登入端</a:t>
            </a:r>
          </a:p>
        </p:txBody>
      </p:sp>
      <p:sp>
        <p:nvSpPr>
          <p:cNvPr id="110" name="箭號: 向右 109">
            <a:extLst>
              <a:ext uri="{FF2B5EF4-FFF2-40B4-BE49-F238E27FC236}">
                <a16:creationId xmlns:a16="http://schemas.microsoft.com/office/drawing/2014/main" id="{C48DCEB6-B2BD-467E-858E-600B44C4D68A}"/>
              </a:ext>
            </a:extLst>
          </p:cNvPr>
          <p:cNvSpPr/>
          <p:nvPr/>
        </p:nvSpPr>
        <p:spPr>
          <a:xfrm>
            <a:off x="19188485" y="15933211"/>
            <a:ext cx="1831893" cy="7006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箭號: 向右 110">
            <a:extLst>
              <a:ext uri="{FF2B5EF4-FFF2-40B4-BE49-F238E27FC236}">
                <a16:creationId xmlns:a16="http://schemas.microsoft.com/office/drawing/2014/main" id="{8C2E53B5-1DCC-4F07-A3D3-84A4C36CC7D4}"/>
              </a:ext>
            </a:extLst>
          </p:cNvPr>
          <p:cNvSpPr/>
          <p:nvPr/>
        </p:nvSpPr>
        <p:spPr>
          <a:xfrm rot="10800000">
            <a:off x="19188485" y="16698370"/>
            <a:ext cx="1831893" cy="70068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5" name="圖片 114">
            <a:extLst>
              <a:ext uri="{FF2B5EF4-FFF2-40B4-BE49-F238E27FC236}">
                <a16:creationId xmlns:a16="http://schemas.microsoft.com/office/drawing/2014/main" id="{7C9CD78B-6494-4EDD-97E6-41B8713A65C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6" t="56354" b="33649"/>
          <a:stretch/>
        </p:blipFill>
        <p:spPr>
          <a:xfrm>
            <a:off x="1203219" y="21882143"/>
            <a:ext cx="4254069" cy="1317835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647513A7-4ABC-4515-B50F-8B2586C7C9A7}"/>
              </a:ext>
            </a:extLst>
          </p:cNvPr>
          <p:cNvSpPr txBox="1"/>
          <p:nvPr/>
        </p:nvSpPr>
        <p:spPr>
          <a:xfrm>
            <a:off x="2175086" y="22074646"/>
            <a:ext cx="2646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Node-Red</a:t>
            </a:r>
            <a:endParaRPr lang="zh-TW" altLang="en-US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2" name="框架 121">
            <a:extLst>
              <a:ext uri="{FF2B5EF4-FFF2-40B4-BE49-F238E27FC236}">
                <a16:creationId xmlns:a16="http://schemas.microsoft.com/office/drawing/2014/main" id="{207650CE-CFA7-4830-B006-1E1878FB5BB2}"/>
              </a:ext>
            </a:extLst>
          </p:cNvPr>
          <p:cNvSpPr/>
          <p:nvPr/>
        </p:nvSpPr>
        <p:spPr>
          <a:xfrm>
            <a:off x="2242888" y="24266450"/>
            <a:ext cx="12520430" cy="9066004"/>
          </a:xfrm>
          <a:prstGeom prst="frame">
            <a:avLst>
              <a:gd name="adj1" fmla="val 4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3" name="框架 122">
            <a:extLst>
              <a:ext uri="{FF2B5EF4-FFF2-40B4-BE49-F238E27FC236}">
                <a16:creationId xmlns:a16="http://schemas.microsoft.com/office/drawing/2014/main" id="{C5A22521-54DB-4290-A714-52CBB100DEED}"/>
              </a:ext>
            </a:extLst>
          </p:cNvPr>
          <p:cNvSpPr/>
          <p:nvPr/>
        </p:nvSpPr>
        <p:spPr>
          <a:xfrm>
            <a:off x="2233848" y="33332454"/>
            <a:ext cx="12520430" cy="5653096"/>
          </a:xfrm>
          <a:prstGeom prst="frame">
            <a:avLst>
              <a:gd name="adj1" fmla="val 4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4" name="框架 123">
            <a:extLst>
              <a:ext uri="{FF2B5EF4-FFF2-40B4-BE49-F238E27FC236}">
                <a16:creationId xmlns:a16="http://schemas.microsoft.com/office/drawing/2014/main" id="{3F8931F3-502D-4E8F-8CF1-6673A75B0D59}"/>
              </a:ext>
            </a:extLst>
          </p:cNvPr>
          <p:cNvSpPr/>
          <p:nvPr/>
        </p:nvSpPr>
        <p:spPr>
          <a:xfrm>
            <a:off x="14721840" y="24278004"/>
            <a:ext cx="13285828" cy="14707546"/>
          </a:xfrm>
          <a:prstGeom prst="frame">
            <a:avLst>
              <a:gd name="adj1" fmla="val 4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6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圓角矩形 12">
            <a:extLst>
              <a:ext uri="{FF2B5EF4-FFF2-40B4-BE49-F238E27FC236}">
                <a16:creationId xmlns:a16="http://schemas.microsoft.com/office/drawing/2014/main" id="{43C79E6E-19EC-40B5-A16F-8F36CE4A4DF3}"/>
              </a:ext>
            </a:extLst>
          </p:cNvPr>
          <p:cNvSpPr/>
          <p:nvPr/>
        </p:nvSpPr>
        <p:spPr>
          <a:xfrm>
            <a:off x="15598824" y="33198684"/>
            <a:ext cx="14400000" cy="75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圓角矩形 13">
            <a:extLst>
              <a:ext uri="{FF2B5EF4-FFF2-40B4-BE49-F238E27FC236}">
                <a16:creationId xmlns:a16="http://schemas.microsoft.com/office/drawing/2014/main" id="{0145745C-F29F-46D5-BAC6-AAFC9A41358C}"/>
              </a:ext>
            </a:extLst>
          </p:cNvPr>
          <p:cNvSpPr/>
          <p:nvPr/>
        </p:nvSpPr>
        <p:spPr>
          <a:xfrm>
            <a:off x="15776486" y="33378684"/>
            <a:ext cx="14040000" cy="720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圓角矩形 12">
            <a:extLst>
              <a:ext uri="{FF2B5EF4-FFF2-40B4-BE49-F238E27FC236}">
                <a16:creationId xmlns:a16="http://schemas.microsoft.com/office/drawing/2014/main" id="{A7F54D6F-6EA8-43CE-89FF-B1B2401CC237}"/>
              </a:ext>
            </a:extLst>
          </p:cNvPr>
          <p:cNvSpPr/>
          <p:nvPr/>
        </p:nvSpPr>
        <p:spPr>
          <a:xfrm>
            <a:off x="15598824" y="7777709"/>
            <a:ext cx="14400000" cy="24807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圓角矩形 13">
            <a:extLst>
              <a:ext uri="{FF2B5EF4-FFF2-40B4-BE49-F238E27FC236}">
                <a16:creationId xmlns:a16="http://schemas.microsoft.com/office/drawing/2014/main" id="{C2A93733-0CE8-417A-9687-E98BC626CA19}"/>
              </a:ext>
            </a:extLst>
          </p:cNvPr>
          <p:cNvSpPr/>
          <p:nvPr/>
        </p:nvSpPr>
        <p:spPr>
          <a:xfrm>
            <a:off x="15781162" y="7981492"/>
            <a:ext cx="14040000" cy="24423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圓角矩形 12">
            <a:extLst>
              <a:ext uri="{FF2B5EF4-FFF2-40B4-BE49-F238E27FC236}">
                <a16:creationId xmlns:a16="http://schemas.microsoft.com/office/drawing/2014/main" id="{1543C235-022F-4BFF-AF08-2B1BCEE82CB1}"/>
              </a:ext>
            </a:extLst>
          </p:cNvPr>
          <p:cNvSpPr/>
          <p:nvPr/>
        </p:nvSpPr>
        <p:spPr>
          <a:xfrm>
            <a:off x="276389" y="7840284"/>
            <a:ext cx="14400000" cy="329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圓角矩形 13">
            <a:extLst>
              <a:ext uri="{FF2B5EF4-FFF2-40B4-BE49-F238E27FC236}">
                <a16:creationId xmlns:a16="http://schemas.microsoft.com/office/drawing/2014/main" id="{9A04ADF9-6A7A-4CFC-B3AF-093EC973FF34}"/>
              </a:ext>
            </a:extLst>
          </p:cNvPr>
          <p:cNvSpPr/>
          <p:nvPr/>
        </p:nvSpPr>
        <p:spPr>
          <a:xfrm>
            <a:off x="458727" y="7981491"/>
            <a:ext cx="14040000" cy="325971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818965" y="3550025"/>
            <a:ext cx="22967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dirty="0">
                <a:latin typeface="標楷體" panose="03000509000000000000" pitchFamily="65" charset="-120"/>
                <a:ea typeface="標楷體" panose="03000509000000000000" pitchFamily="65" charset="-120"/>
              </a:rPr>
              <a:t>物聯網遠端控制結合工廠借閱系統</a:t>
            </a:r>
            <a:endParaRPr lang="zh-TW" altLang="zh-TW" sz="9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173999" y="5234673"/>
            <a:ext cx="21881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指導教授：</a:t>
            </a: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吳尚德 教授</a:t>
            </a:r>
            <a:endParaRPr lang="zh-TW" altLang="zh-TW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成員：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B10711102</a:t>
            </a: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 蘇韋銘 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B10711137 </a:t>
            </a: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林昌毅 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B10711141</a:t>
            </a: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 趙翊凱</a:t>
            </a:r>
            <a:endParaRPr lang="en-US" altLang="zh-TW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6AED4EB-EFCD-4116-B6FD-B2224A835B0D}"/>
              </a:ext>
            </a:extLst>
          </p:cNvPr>
          <p:cNvCxnSpPr>
            <a:cxnSpLocks/>
          </p:cNvCxnSpPr>
          <p:nvPr/>
        </p:nvCxnSpPr>
        <p:spPr>
          <a:xfrm>
            <a:off x="15137606" y="8168640"/>
            <a:ext cx="0" cy="32918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形 15">
            <a:extLst>
              <a:ext uri="{FF2B5EF4-FFF2-40B4-BE49-F238E27FC236}">
                <a16:creationId xmlns:a16="http://schemas.microsoft.com/office/drawing/2014/main" id="{FC6F4540-773F-4DF3-A050-27447A956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5138" y="8406593"/>
            <a:ext cx="2376196" cy="2376196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4F5D94E4-8529-4886-8857-DBD603659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7813" y="8406593"/>
            <a:ext cx="2578425" cy="25784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DB3298-14BC-4618-AD37-024A84B87D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3" t="45976" b="43561"/>
          <a:stretch/>
        </p:blipFill>
        <p:spPr>
          <a:xfrm>
            <a:off x="458727" y="7777709"/>
            <a:ext cx="4269177" cy="139681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056A50D-DEC3-4090-BF7F-CEB8771A632D}"/>
              </a:ext>
            </a:extLst>
          </p:cNvPr>
          <p:cNvSpPr txBox="1"/>
          <p:nvPr/>
        </p:nvSpPr>
        <p:spPr>
          <a:xfrm>
            <a:off x="1370173" y="79814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操作流程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7912042-914F-420F-9AE6-D11F26AFCE71}"/>
              </a:ext>
            </a:extLst>
          </p:cNvPr>
          <p:cNvSpPr txBox="1"/>
          <p:nvPr/>
        </p:nvSpPr>
        <p:spPr>
          <a:xfrm>
            <a:off x="5604859" y="17345490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進入登入頁面。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DC6CE5C-DA53-4287-B59F-C1701DFAA505}"/>
              </a:ext>
            </a:extLst>
          </p:cNvPr>
          <p:cNvSpPr txBox="1"/>
          <p:nvPr/>
        </p:nvSpPr>
        <p:spPr>
          <a:xfrm>
            <a:off x="1931188" y="22967508"/>
            <a:ext cx="11791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先註冊一組帳號，並輸入基本資料，至於有金鑰才有權限註冊，而金鑰有兩組，區分借用者及管理者。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8721B23-7323-4551-961A-00DECA5EA2E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 r="9816"/>
          <a:stretch/>
        </p:blipFill>
        <p:spPr>
          <a:xfrm>
            <a:off x="3870914" y="13025490"/>
            <a:ext cx="7160532" cy="4320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DA868BA-DBDE-46C1-A964-90137A0E80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19733" r="23966" b="20798"/>
          <a:stretch/>
        </p:blipFill>
        <p:spPr>
          <a:xfrm>
            <a:off x="3784682" y="24588013"/>
            <a:ext cx="7383414" cy="3600000"/>
          </a:xfrm>
          <a:prstGeom prst="rect">
            <a:avLst/>
          </a:prstGeom>
        </p:spPr>
      </p:pic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C7BE99E9-EC2D-4782-82E0-642F297B8D6E}"/>
              </a:ext>
            </a:extLst>
          </p:cNvPr>
          <p:cNvSpPr/>
          <p:nvPr/>
        </p:nvSpPr>
        <p:spPr>
          <a:xfrm>
            <a:off x="6935231" y="16654782"/>
            <a:ext cx="1426016" cy="353651"/>
          </a:xfrm>
          <a:prstGeom prst="donut">
            <a:avLst>
              <a:gd name="adj" fmla="val 16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7D812C-4D0E-4F9B-B1B5-26D25CC1377C}"/>
              </a:ext>
            </a:extLst>
          </p:cNvPr>
          <p:cNvSpPr txBox="1"/>
          <p:nvPr/>
        </p:nvSpPr>
        <p:spPr>
          <a:xfrm>
            <a:off x="1931188" y="28149502"/>
            <a:ext cx="11512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註冊後會在信箱收到認證信，並於認證頁面輸入驗證碼，開通帳號。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24F844-8604-45F9-9ACA-C58E1126D12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50" y="18350442"/>
            <a:ext cx="7215157" cy="43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6D72225-7BF4-4F59-89F8-ABD6CDDF56C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22" y="29991781"/>
            <a:ext cx="11338234" cy="6317523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912E61-99D3-451B-B8F5-07C3624F1F57}"/>
              </a:ext>
            </a:extLst>
          </p:cNvPr>
          <p:cNvSpPr txBox="1"/>
          <p:nvPr/>
        </p:nvSpPr>
        <p:spPr>
          <a:xfrm>
            <a:off x="1679085" y="36309304"/>
            <a:ext cx="119211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首頁如圖所示，有公佈欄、控制介面及借用情形，而借用情形如圖中各個顏色的圖例，分為可借用、不可借用、已被借用、使用者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自己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借用，並且固定在假日不開放借用，透過下一頁能看到未來一個月的借用情況。控制介面在非借用時段無法使用。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F7AFFF9-7B90-41D6-9169-D7B074A035B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3493" b="9954"/>
          <a:stretch/>
        </p:blipFill>
        <p:spPr>
          <a:xfrm>
            <a:off x="19446764" y="8737935"/>
            <a:ext cx="7142764" cy="4320000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3F693EAF-0659-47A9-9A0D-CC8B4A8C4153}"/>
              </a:ext>
            </a:extLst>
          </p:cNvPr>
          <p:cNvSpPr txBox="1"/>
          <p:nvPr/>
        </p:nvSpPr>
        <p:spPr>
          <a:xfrm>
            <a:off x="17176007" y="12792264"/>
            <a:ext cx="11684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進到預約工廠頁面做借用，所選的時間會顯示藍色，而已預約的時段將會顯示灰色，並且無法預約。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19082BF-E669-4357-9A66-E701229353C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2" b="42869"/>
          <a:stretch/>
        </p:blipFill>
        <p:spPr>
          <a:xfrm>
            <a:off x="18527876" y="14453376"/>
            <a:ext cx="9119326" cy="360000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71FA27F-B364-4596-B1AB-6DFB0DA5FEE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3" r="941" b="24895"/>
          <a:stretch/>
        </p:blipFill>
        <p:spPr>
          <a:xfrm>
            <a:off x="19002920" y="19884947"/>
            <a:ext cx="8030452" cy="3600000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1F30EDE8-2712-4827-9250-008563A68673}"/>
              </a:ext>
            </a:extLst>
          </p:cNvPr>
          <p:cNvSpPr txBox="1"/>
          <p:nvPr/>
        </p:nvSpPr>
        <p:spPr>
          <a:xfrm>
            <a:off x="17176007" y="23557226"/>
            <a:ext cx="11168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個人資料頁面可以看到個人相關資料，並且可以進行修改。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ECE7562-63F7-40BA-8B33-4EE3A2A95803}"/>
              </a:ext>
            </a:extLst>
          </p:cNvPr>
          <p:cNvSpPr txBox="1"/>
          <p:nvPr/>
        </p:nvSpPr>
        <p:spPr>
          <a:xfrm>
            <a:off x="17176007" y="18225716"/>
            <a:ext cx="11684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可以在預約中頁面看到自己的借用情形，並能自此頁面取消預約。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EE89B003-6913-4CF5-B780-7CB6E76EE8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360" y="25122226"/>
            <a:ext cx="4451572" cy="468000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8B7B0E52-311D-4944-91E2-A4C67987D100}"/>
              </a:ext>
            </a:extLst>
          </p:cNvPr>
          <p:cNvSpPr txBox="1"/>
          <p:nvPr/>
        </p:nvSpPr>
        <p:spPr>
          <a:xfrm>
            <a:off x="17169409" y="29991827"/>
            <a:ext cx="11836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若忘記密碼可以再登入頁面中按下忘記密碼，輸入學號及信箱後，會將密碼寄到所輸入的信箱。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66BBD996-37B4-4446-B435-F2EF6B8D529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0" b="4952"/>
          <a:stretch/>
        </p:blipFill>
        <p:spPr>
          <a:xfrm>
            <a:off x="17733412" y="34712344"/>
            <a:ext cx="9913790" cy="4290827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320E96A1-1AA6-411A-B31F-3570FB766663}"/>
              </a:ext>
            </a:extLst>
          </p:cNvPr>
          <p:cNvSpPr txBox="1"/>
          <p:nvPr/>
        </p:nvSpPr>
        <p:spPr>
          <a:xfrm>
            <a:off x="17574625" y="39101872"/>
            <a:ext cx="10485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管理者頁面，需有管理者帳號才能做使用，而管理者最主要的功能是能幫使用者做預約。</a:t>
            </a:r>
            <a:endParaRPr lang="en-US" altLang="zh-TW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1E14A5E-76CE-44FC-A8EE-A7FA44246D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3" t="45976" b="43561"/>
          <a:stretch/>
        </p:blipFill>
        <p:spPr>
          <a:xfrm>
            <a:off x="15594148" y="33128388"/>
            <a:ext cx="4269177" cy="139681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7C5880DB-AD95-4EFE-9C3C-D853485215C7}"/>
              </a:ext>
            </a:extLst>
          </p:cNvPr>
          <p:cNvSpPr txBox="1"/>
          <p:nvPr/>
        </p:nvSpPr>
        <p:spPr>
          <a:xfrm>
            <a:off x="16740056" y="3331950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管理者</a:t>
            </a:r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54E781A2-05D6-46A1-ACFE-3D951125C1B2}"/>
              </a:ext>
            </a:extLst>
          </p:cNvPr>
          <p:cNvSpPr/>
          <p:nvPr/>
        </p:nvSpPr>
        <p:spPr>
          <a:xfrm>
            <a:off x="7075231" y="11269735"/>
            <a:ext cx="751897" cy="14643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93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1014</TotalTime>
  <Words>506</Words>
  <Application>Microsoft Office PowerPoint</Application>
  <PresentationFormat>自訂</PresentationFormat>
  <Paragraphs>30</Paragraphs>
  <Slides>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8" baseType="lpstr">
      <vt:lpstr>標楷體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韋銘 蘇</cp:lastModifiedBy>
  <cp:revision>68</cp:revision>
  <dcterms:created xsi:type="dcterms:W3CDTF">2021-11-01T03:16:19Z</dcterms:created>
  <dcterms:modified xsi:type="dcterms:W3CDTF">2021-12-21T16:00:11Z</dcterms:modified>
</cp:coreProperties>
</file>